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2" r:id="rId5"/>
    <p:sldId id="263" r:id="rId6"/>
    <p:sldId id="260" r:id="rId7"/>
    <p:sldId id="267" r:id="rId8"/>
    <p:sldId id="268" r:id="rId9"/>
    <p:sldId id="269" r:id="rId10"/>
    <p:sldId id="270" r:id="rId11"/>
    <p:sldId id="271" r:id="rId12"/>
    <p:sldId id="273" r:id="rId13"/>
    <p:sldId id="280" r:id="rId14"/>
    <p:sldId id="274" r:id="rId15"/>
    <p:sldId id="275" r:id="rId16"/>
    <p:sldId id="276" r:id="rId17"/>
    <p:sldId id="277" r:id="rId18"/>
    <p:sldId id="278" r:id="rId19"/>
    <p:sldId id="279" r:id="rId20"/>
  </p:sldIdLst>
  <p:sldSz cx="18288000" cy="10287000"/>
  <p:notesSz cx="6858000" cy="9144000"/>
  <p:embeddedFontLst>
    <p:embeddedFont>
      <p:font typeface="Kigelia Light" panose="020B0303020202020203" pitchFamily="34" charset="0"/>
      <p:regular r:id="rId22"/>
      <p:italic r:id="rId23"/>
    </p:embeddedFont>
    <p:embeddedFont>
      <p:font typeface="LG Smart UI Bold" panose="020B0800000101010101" pitchFamily="50" charset="-127"/>
      <p:bold r:id="rId24"/>
    </p:embeddedFont>
    <p:embeddedFont>
      <p:font typeface="LG Smart UI Light" panose="020B0300000101010101" pitchFamily="50" charset="-127"/>
      <p:regular r:id="rId25"/>
    </p:embeddedFont>
    <p:embeddedFont>
      <p:font typeface="LG Smart UI Regular" panose="020B0500000101010101" pitchFamily="50" charset="-127"/>
      <p:regular r:id="rId26"/>
    </p:embeddedFont>
    <p:embeddedFont>
      <p:font typeface="LG Smart UI SemiBold" panose="020B07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04D"/>
    <a:srgbClr val="EEE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8BC6D-31B2-4A96-89C1-486B869BFF19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5F990-0DEC-4DC0-B8EB-3F759EF3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4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81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79B9E-4FE3-DA9A-3B90-E8CA356A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279411-16DF-A807-28B6-43595E383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F25FF4-8AF5-917C-8B08-7CBDD705C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1DB19-A029-0FC4-7DC5-4DE1D1D9C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7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3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A5AF-C4A6-ABC7-7590-718DF8EE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A98A6-9172-D5A9-6366-A5BD92507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50564D-3CDD-D686-B591-11066236C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526FE2-7EF5-DCF9-F74F-59E117202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1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69DF5-A327-8E43-D32A-667FC532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1C7F81-C681-282B-CA07-F8E2160CF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61BFBD-9D82-8378-C54C-B08D4B6A5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7994F-B9B8-B3F1-2305-2CAFAB62E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3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195E-251F-A0AC-2B5B-3C24A2E3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9D449F-667C-CDF6-BFD1-08A2CB13D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967ABD-6964-4704-6246-E3225D66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4A827-158A-EF8C-5CDF-8D8851737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50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3797-B530-EB6B-3426-815DC045A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A22F15-3D9F-A2B3-0EBF-6EE2153BD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F4C035-1CB2-0B5D-E31B-50DA2F37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1D838-1583-FA4E-795C-B332C86B3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4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F8292-C3AA-D57F-7C4C-DCDC630A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FD3E78-BBDA-E2E8-F59F-0F04337F0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ED39B9-E778-4967-2572-F29A89EF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BF9D7-D4E2-CE1F-B1FF-F1FF6D1FA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3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2522C-288C-9027-91E2-87B7EE33B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48B975-8A15-C3B0-CC52-3BBD75A3E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F5FA4-2845-9215-14CF-4FEED6DD1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8BBD3-4978-E04B-39FA-E8290219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5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79B9E-4FE3-DA9A-3B90-E8CA356A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279411-16DF-A807-28B6-43595E383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F25FF4-8AF5-917C-8B08-7CBDD705C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1DB19-A029-0FC4-7DC5-4DE1D1D9C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5F990-0DEC-4DC0-B8EB-3F759EF34C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7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32075" y="3162300"/>
            <a:ext cx="13023850" cy="332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dirty="0">
                <a:solidFill>
                  <a:srgbClr val="FF7F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영상 처리를 활용한 운동부하검사</a:t>
            </a:r>
            <a:endParaRPr lang="ko-KR" sz="11500" b="0" i="0" u="none" strike="noStrike" dirty="0">
              <a:solidFill>
                <a:srgbClr val="FF7F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1F1F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2024. 11. 14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5E90761-432B-E784-756A-F8AFC8AB492D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8CEC9C3-8AC1-DF67-47EF-AFE06357DAA0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88D59-FCF6-B91F-5A57-7B69488E93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60438" y="7200900"/>
            <a:ext cx="2616200" cy="957146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12F100-8B69-95B9-920A-C1396E059D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48400" y="7200900"/>
            <a:ext cx="2616200" cy="957146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9CE450-1522-0AB0-CB4A-98FAF62B5E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00268" y="7200900"/>
            <a:ext cx="2616200" cy="957146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DAC689-7C76-E692-C079-D941D694A6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752137" y="7200900"/>
            <a:ext cx="2616200" cy="957146"/>
          </a:xfrm>
          <a:prstGeom prst="rect">
            <a:avLst/>
          </a:prstGeom>
          <a:effectLst>
            <a:outerShdw blurRad="5783" dist="70338" dir="2700000">
              <a:srgbClr val="000000">
                <a:alpha val="10000"/>
              </a:srgbClr>
            </a:outerShdw>
          </a:effec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EECC754-10D0-C9FF-C5CC-9AE6268CD2E7}"/>
              </a:ext>
            </a:extLst>
          </p:cNvPr>
          <p:cNvSpPr txBox="1"/>
          <p:nvPr/>
        </p:nvSpPr>
        <p:spPr>
          <a:xfrm>
            <a:off x="2960438" y="7457223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팀 소개</a:t>
            </a:r>
            <a:endParaRPr lang="ko-KR" sz="2500" b="0" i="0" u="none" strike="noStrike" dirty="0">
              <a:solidFill>
                <a:srgbClr val="15704D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EE748C7-967B-64C7-D7DF-433BB2508973}"/>
              </a:ext>
            </a:extLst>
          </p:cNvPr>
          <p:cNvSpPr txBox="1"/>
          <p:nvPr/>
        </p:nvSpPr>
        <p:spPr>
          <a:xfrm>
            <a:off x="6300203" y="7457223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개요</a:t>
            </a:r>
            <a:endParaRPr lang="ko-KR" sz="2500" b="0" i="0" u="none" strike="noStrike" dirty="0">
              <a:solidFill>
                <a:srgbClr val="15704D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B020BEA-2E67-9498-04A9-4FA868A752B0}"/>
              </a:ext>
            </a:extLst>
          </p:cNvPr>
          <p:cNvSpPr txBox="1"/>
          <p:nvPr/>
        </p:nvSpPr>
        <p:spPr>
          <a:xfrm>
            <a:off x="9500268" y="7457223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프로젝트 진행과정</a:t>
            </a:r>
            <a:endParaRPr lang="ko-KR" sz="2500" b="0" i="0" u="none" strike="noStrike" dirty="0">
              <a:solidFill>
                <a:srgbClr val="15704D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DDF58452-0545-893A-239B-45E3C5B4937A}"/>
              </a:ext>
            </a:extLst>
          </p:cNvPr>
          <p:cNvSpPr txBox="1"/>
          <p:nvPr/>
        </p:nvSpPr>
        <p:spPr>
          <a:xfrm>
            <a:off x="12752137" y="7457223"/>
            <a:ext cx="261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개선사항 </a:t>
            </a:r>
            <a:r>
              <a:rPr lang="ko-KR" altLang="en-US" sz="24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및 아쉬운 점</a:t>
            </a:r>
            <a:endParaRPr lang="en-US" altLang="ko-KR" sz="2400" dirty="0">
              <a:solidFill>
                <a:srgbClr val="15704D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4F8D33-93BB-60C2-8C3C-26A584749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3E26BA-C700-60AF-AE8D-366991EA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29751B-A269-DE6E-B6E7-ED0E590F5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92C9F7-BB4E-7F16-730E-37FD26127B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B1344D5-3AB1-E051-EF46-2700567377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AF5A90A-C619-C124-9677-A2C28AA13D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6A63120-D8F9-E24A-DE3C-5E21C05E53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E0467037-09E1-5FA6-051C-247052475B70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09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1AC9138-D0E9-D0D1-F2C9-CD385B1094F1}"/>
              </a:ext>
            </a:extLst>
          </p:cNvPr>
          <p:cNvSpPr txBox="1"/>
          <p:nvPr/>
        </p:nvSpPr>
        <p:spPr>
          <a:xfrm>
            <a:off x="1402185" y="2788586"/>
            <a:ext cx="6320665" cy="7982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카메라 센서를 이용하여 운동 측정 영상 추출 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F4E5CAC1-2B2D-F2CF-DDA1-2B28F88D5DB2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C73B9CF3-3EB5-68AF-B023-AA26F0C1B31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AB40F27F-F596-A48B-4273-85DDA3407856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00075555-A8DD-943F-E247-6786B8A35AE7}"/>
              </a:ext>
            </a:extLst>
          </p:cNvPr>
          <p:cNvSpPr txBox="1"/>
          <p:nvPr/>
        </p:nvSpPr>
        <p:spPr>
          <a:xfrm>
            <a:off x="450644" y="4154746"/>
            <a:ext cx="8159956" cy="15983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스마트폰 카메라로 영상을 찍고 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OpenCV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통해 실시간 영상 데이터 추출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</a:rPr>
              <a:t>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</a:endParaRPr>
          </a:p>
        </p:txBody>
      </p:sp>
      <p:pic>
        <p:nvPicPr>
          <p:cNvPr id="7" name="그림 6" descr="실내, 컴퓨터, 노트북, 텍스트이(가) 표시된 사진&#10;&#10;자동 생성된 설명">
            <a:extLst>
              <a:ext uri="{FF2B5EF4-FFF2-40B4-BE49-F238E27FC236}">
                <a16:creationId xmlns:a16="http://schemas.microsoft.com/office/drawing/2014/main" id="{29FE9D58-F4CC-2C9A-4FDB-F20DDAC20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528" y="1904984"/>
            <a:ext cx="4402686" cy="3302015"/>
          </a:xfrm>
          <a:prstGeom prst="rect">
            <a:avLst/>
          </a:prstGeom>
        </p:spPr>
      </p:pic>
      <p:pic>
        <p:nvPicPr>
          <p:cNvPr id="11" name="그림 10" descr="실내, 텍스트, 사람, 사무실 건물이(가) 표시된 사진&#10;&#10;자동 생성된 설명">
            <a:extLst>
              <a:ext uri="{FF2B5EF4-FFF2-40B4-BE49-F238E27FC236}">
                <a16:creationId xmlns:a16="http://schemas.microsoft.com/office/drawing/2014/main" id="{479DC9BC-7234-C782-4A25-791E8B0D8F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529" y="5410200"/>
            <a:ext cx="4402685" cy="3302014"/>
          </a:xfrm>
          <a:prstGeom prst="rect">
            <a:avLst/>
          </a:prstGeom>
        </p:spPr>
      </p:pic>
      <p:pic>
        <p:nvPicPr>
          <p:cNvPr id="13" name="그림 12" descr="의류, 사람, 신발류, 바지이(가) 표시된 사진&#10;&#10;자동 생성된 설명">
            <a:extLst>
              <a:ext uri="{FF2B5EF4-FFF2-40B4-BE49-F238E27FC236}">
                <a16:creationId xmlns:a16="http://schemas.microsoft.com/office/drawing/2014/main" id="{9C23FE5D-4787-AEA4-7D03-28FF4F3C1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18" y="3124186"/>
            <a:ext cx="3087889" cy="55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3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41432-9E5F-5F63-80B6-F16DA3E2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46C157-E063-A2E9-3490-B2BAA642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49C4E3-2CE6-A914-F494-B6A9368F0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339F55-0148-8DDE-074D-4AD5A9B326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7721681-D9CD-C7C3-7981-EAE7F4DF79E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DCF532C-C131-6521-6632-7396B729EA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EF63E9E-25F6-72B1-E938-4449C0C4F5F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6EF4909A-7841-F655-D4F2-9BFF0798183B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10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50A42D4-B26D-25BA-3ADE-A2D5E122FAF0}"/>
              </a:ext>
            </a:extLst>
          </p:cNvPr>
          <p:cNvSpPr txBox="1"/>
          <p:nvPr/>
        </p:nvSpPr>
        <p:spPr>
          <a:xfrm>
            <a:off x="1143000" y="2866556"/>
            <a:ext cx="7010400" cy="5152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 러닝으로 학습시킨 운동자세와 센서로 측정한 영상 비교 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46E94B29-9EAC-DA5D-9E57-E2201DA947C2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36C61F7F-8DD5-141A-1466-38A18B3250E1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C34A383-00AA-8EA6-C258-AA8B944A46F7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82CC1745-2C2E-E853-6419-CD7EF4E02117}"/>
              </a:ext>
            </a:extLst>
          </p:cNvPr>
          <p:cNvSpPr txBox="1"/>
          <p:nvPr/>
        </p:nvSpPr>
        <p:spPr>
          <a:xfrm>
            <a:off x="450644" y="4154746"/>
            <a:ext cx="10445956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촬영한 가이드 영상을 </a:t>
            </a:r>
            <a:r>
              <a:rPr lang="en-US" altLang="ko-KR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roboflow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이용해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라벨링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학습데이터 라벨링에선 스켈레톤 방식과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바운딩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박스 방식 둘 다 사용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최종적으로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바운딩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박스를 이용한 방식 채택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라벨링한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데이터를 통해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yolov5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 데이터 파일 획득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구글 </a:t>
            </a:r>
            <a:r>
              <a:rPr lang="en-US" altLang="ko-KR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colab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활용하여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yolov5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파일을 학습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학습데이터를 이용하여 </a:t>
            </a:r>
            <a:r>
              <a:rPr lang="en-US" altLang="ko-KR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pytorch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 획득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OpenCV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추출한 실시간 영상 데이터와 </a:t>
            </a:r>
            <a:r>
              <a:rPr lang="en-US" altLang="ko-KR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pytorch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파일을 활용하여 비교 측정</a:t>
            </a:r>
          </a:p>
        </p:txBody>
      </p:sp>
      <p:pic>
        <p:nvPicPr>
          <p:cNvPr id="8" name="그림 7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5B59402D-A193-2B1D-9CAD-41EFB4FBF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73" y="2252718"/>
            <a:ext cx="7609764" cy="64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0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BFCA8-DB37-AD7B-4973-81753D72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E1090C-902A-CBAA-F877-6968634AB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65CFAB-8232-4D6E-921F-9A0324F6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5BEF44-DD6E-CC8D-FDE3-6BA79EFB69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DB4534D6-D444-6EA7-F982-010CE89C08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199ABBA-5E22-1DF6-2030-D0BE7479AE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017487E-68BE-3887-365B-A4B14238C8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E7940CC-116A-73EF-D8A0-ADF8C2C4884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11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596066D-AE74-A1DC-5C45-0BD7C94B2E6E}"/>
              </a:ext>
            </a:extLst>
          </p:cNvPr>
          <p:cNvSpPr txBox="1"/>
          <p:nvPr/>
        </p:nvSpPr>
        <p:spPr>
          <a:xfrm>
            <a:off x="1143000" y="2866556"/>
            <a:ext cx="7010400" cy="5152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 러닝으로 </a:t>
            </a:r>
            <a:r>
              <a:rPr lang="ko-KR" altLang="en-US" sz="28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학습시킨 운동자세와 센서로 측정한 영상 비교 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7F3AB565-0850-DB40-76E8-05F2DDBC17D7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74AB6E0B-4D06-D007-3B75-0A22FFB1007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D6E4EA1-F19B-2BEB-4116-47226D7809C5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3A0AE5E0-F3A5-2A10-C822-CD9F8BC3AB6D}"/>
              </a:ext>
            </a:extLst>
          </p:cNvPr>
          <p:cNvSpPr txBox="1"/>
          <p:nvPr/>
        </p:nvSpPr>
        <p:spPr>
          <a:xfrm>
            <a:off x="486739" y="4544428"/>
            <a:ext cx="7285661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스켈레톤과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바운딩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박스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스켈레톤 분석의 한계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: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동작의 정확성 평가에 적합하지만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반복 횟수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카운팅이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복잡함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바운딩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박스 방식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: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동작의 시작과 끝을 명확하게 감지하여 반복 동작을 쉽게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카운팅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가능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1">
              <a:lnSpc>
                <a:spcPct val="124499"/>
              </a:lnSpc>
            </a:pP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감지에 안정적이며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리소스 소모가 적음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ko-KR" altLang="en-US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313EA-3E9C-A5AE-845D-9911F935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3902516"/>
            <a:ext cx="4290074" cy="4822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37D390-68B0-2D00-3CC0-0D1573C79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7921" y="3918493"/>
            <a:ext cx="4503340" cy="48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AC367-D8B0-3667-1B59-76F7250E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D55154-455C-91F6-93B8-844220F1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DA1595-A9C9-B9D0-054F-B943B8DB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E7FB9E-4F0D-EA62-4852-FA26FBE21C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0EC26478-8B55-6DF4-EF43-6AE9CCB17B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6EB9CE7-55FF-F0AA-FA90-335AF892F0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3746929-733F-C289-E458-4FA98D14AF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92042B76-7126-43B5-3048-82BA187D2071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12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1A76D2B-2B8C-2A90-8A32-5F986699EA8E}"/>
              </a:ext>
            </a:extLst>
          </p:cNvPr>
          <p:cNvSpPr txBox="1"/>
          <p:nvPr/>
        </p:nvSpPr>
        <p:spPr>
          <a:xfrm>
            <a:off x="1143000" y="2866556"/>
            <a:ext cx="7010400" cy="5152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 러닝으로 학습시킨 운동자세와 센서로 측정한 영상 비교 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F835AF07-F91D-FFEA-6DB0-C3B87D760953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E8D1CB62-C447-FC98-05F1-5533DC31F83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00CDBE2F-5F53-C33F-1919-88E7E82A495E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A1E3113E-C215-1386-56B0-0B2B8CEAA60C}"/>
              </a:ext>
            </a:extLst>
          </p:cNvPr>
          <p:cNvSpPr txBox="1"/>
          <p:nvPr/>
        </p:nvSpPr>
        <p:spPr>
          <a:xfrm>
            <a:off x="486739" y="4544428"/>
            <a:ext cx="7285661" cy="212122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학습데이터 개수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운동 종목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6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종목당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1000~2000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데이터를 사용해 학습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ko-KR" altLang="en-US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403798-39C5-9C30-8E20-BC593BA87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627" y="2628900"/>
            <a:ext cx="888837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8C472-F1A9-103E-7EB0-6C6027779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98D56D-1066-0298-3AB1-DF5D3AB2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D491C4C-176D-2888-C878-C2386367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2071D9-5EA8-4BF7-F350-A79D98E28A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25BFE2B0-38B3-5743-4887-3372C23B55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29D0769-D73B-3C9F-9483-9618B4B4C60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D9B37F5-F9E3-E088-CC18-6474632489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95D4F507-EFAE-C0CC-E2ED-DE7126731F49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13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525B4B0-52C5-FEB1-A6AA-6E83CF636750}"/>
              </a:ext>
            </a:extLst>
          </p:cNvPr>
          <p:cNvSpPr txBox="1"/>
          <p:nvPr/>
        </p:nvSpPr>
        <p:spPr>
          <a:xfrm>
            <a:off x="1514518" y="2823914"/>
            <a:ext cx="6096000" cy="6005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국민체력 </a:t>
            </a:r>
            <a:r>
              <a:rPr lang="en-US" altLang="ko-KR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100 , SFT</a:t>
            </a: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평가표를 통한 분석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086A794C-245A-C51A-C002-5C53ED302A8D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6DA27DA2-6961-224F-F61F-D63B57A5A5E2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7B88D7AC-86C1-BE4E-4A47-C2031D380422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5F398E82-72B9-A48E-AF27-203DB71C7B9B}"/>
              </a:ext>
            </a:extLst>
          </p:cNvPr>
          <p:cNvSpPr txBox="1"/>
          <p:nvPr/>
        </p:nvSpPr>
        <p:spPr>
          <a:xfrm>
            <a:off x="450644" y="4154746"/>
            <a:ext cx="8693356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실제로 사용되는 기준을 이용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SFT(Senior Fitness Test)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나이와 성별 기록에 따라 합격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불합격 두 가지의 결과 제공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국민체력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100 </a:t>
            </a: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나이와 성별 기록에 따라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등급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등급 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등급으로 분류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image18.png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FE8DB29-352C-7C9F-D032-4615991D646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57239" y="5930886"/>
            <a:ext cx="4854121" cy="3289314"/>
          </a:xfrm>
          <a:prstGeom prst="rect">
            <a:avLst/>
          </a:prstGeom>
          <a:ln/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A8A9C97-3BBD-C523-5DE7-EB5B72BFD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6401" y="2511258"/>
            <a:ext cx="4935798" cy="29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2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36A60-4624-D93E-26EC-1059627DE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95B62C-4608-2CC6-EE83-69BE8CE10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95D02F-9BC0-1755-7C04-35E69084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73177C-1242-4F78-DFC7-ED76D4544A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27D0B45D-5322-D7B5-8451-FC675D03EF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149AE2-DFA0-0522-95FB-96B1211DE6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DF7E8FD-C2BD-7649-D1A9-CDC90F8BE6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869EF1AE-C7F3-1A03-44DE-22749E355732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14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4F0054F-2E9D-9E1F-1E23-494531310C33}"/>
              </a:ext>
            </a:extLst>
          </p:cNvPr>
          <p:cNvSpPr txBox="1"/>
          <p:nvPr/>
        </p:nvSpPr>
        <p:spPr>
          <a:xfrm>
            <a:off x="1183556" y="2774277"/>
            <a:ext cx="6757923" cy="6527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영상 비교 분석 결과에 따른 적절한 피드백 제공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EAE281E6-0273-983F-3210-32A56EC56B05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636F6AED-B232-67D4-4491-6DB19D3AE46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3D3DDF53-50BE-7335-E6A1-DD3C59C39EFE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C9A5DB8D-7D26-9C72-FF53-F59831149004}"/>
              </a:ext>
            </a:extLst>
          </p:cNvPr>
          <p:cNvSpPr txBox="1"/>
          <p:nvPr/>
        </p:nvSpPr>
        <p:spPr>
          <a:xfrm>
            <a:off x="450644" y="4154746"/>
            <a:ext cx="7626556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자세에 맞게 진행한 운동만 카운트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 학습 과정에서 기준에 알맞은 자세 선정을 위해 근전도 센서 사용 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일자별 운동카운트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목표에 얼마나 만족하는지 기록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SFT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경우 합격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불합격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국민체력 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100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경우 등급을 나타내어 기록</a:t>
            </a: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10BC5-DC46-13D3-7AA2-5DA5D5F24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5599777"/>
            <a:ext cx="2869672" cy="3225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8EB68-33A2-F9C9-A3CD-348D385B0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7951" y="4431377"/>
            <a:ext cx="7336898" cy="444315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C460D28-2814-B8D5-9F2B-9C07DE6C5C65}"/>
              </a:ext>
            </a:extLst>
          </p:cNvPr>
          <p:cNvSpPr/>
          <p:nvPr/>
        </p:nvSpPr>
        <p:spPr>
          <a:xfrm>
            <a:off x="14249400" y="6060669"/>
            <a:ext cx="533400" cy="4553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9E29AC-347F-382C-26CC-073D7EB48006}"/>
              </a:ext>
            </a:extLst>
          </p:cNvPr>
          <p:cNvCxnSpPr/>
          <p:nvPr/>
        </p:nvCxnSpPr>
        <p:spPr>
          <a:xfrm>
            <a:off x="11049000" y="6210300"/>
            <a:ext cx="6705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025D6E9-65FD-46A3-2D29-6FA8EF766FE3}"/>
              </a:ext>
            </a:extLst>
          </p:cNvPr>
          <p:cNvSpPr/>
          <p:nvPr/>
        </p:nvSpPr>
        <p:spPr>
          <a:xfrm>
            <a:off x="15538450" y="6303817"/>
            <a:ext cx="533400" cy="4553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6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AD127-61F0-D2A1-3CB9-DAA1CDBD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A95B3D-83F2-7205-3E28-13F96A31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86659C-29A4-9E9C-6F0C-EAA2C25B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AF58375F-6140-05A8-70F7-032BE2B6D3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1157360-2FD9-1FAF-3949-F2CB0A44EDA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DEFD902-222B-C626-E0E9-36FDB0C9DF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53C6EB2-9379-BCE0-E25A-54C3151B4625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15</a:t>
            </a: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2F810551-46B8-26AA-328E-32FC8A12D9AF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94D3F106-4428-7D0A-D8CA-C7818429316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9B0E377C-30A8-2DCF-0788-95598E3BB96F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주요 기능 및 설명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pic>
        <p:nvPicPr>
          <p:cNvPr id="6" name="그림 5" descr="텍스트, 하키, 스크린샷, 스포츠 장비이(가) 표시된 사진&#10;&#10;자동 생성된 설명">
            <a:extLst>
              <a:ext uri="{FF2B5EF4-FFF2-40B4-BE49-F238E27FC236}">
                <a16:creationId xmlns:a16="http://schemas.microsoft.com/office/drawing/2014/main" id="{D17FE3ED-E0EF-2AFF-FC52-EC49F7A795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13000"/>
            <a:ext cx="3001109" cy="6502401"/>
          </a:xfrm>
          <a:prstGeom prst="rect">
            <a:avLst/>
          </a:prstGeom>
        </p:spPr>
      </p:pic>
      <p:pic>
        <p:nvPicPr>
          <p:cNvPr id="7" name="그림 6" descr="텍스트, 스케치, 만화 영화이(가) 표시된 사진&#10;&#10;자동 생성된 설명">
            <a:extLst>
              <a:ext uri="{FF2B5EF4-FFF2-40B4-BE49-F238E27FC236}">
                <a16:creationId xmlns:a16="http://schemas.microsoft.com/office/drawing/2014/main" id="{EE529D05-102E-3BDD-92FA-C072EA967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76" y="2427220"/>
            <a:ext cx="3016324" cy="6535368"/>
          </a:xfrm>
          <a:prstGeom prst="rect">
            <a:avLst/>
          </a:prstGeom>
        </p:spPr>
      </p:pic>
      <p:sp>
        <p:nvSpPr>
          <p:cNvPr id="8" name="TextBox 34">
            <a:extLst>
              <a:ext uri="{FF2B5EF4-FFF2-40B4-BE49-F238E27FC236}">
                <a16:creationId xmlns:a16="http://schemas.microsoft.com/office/drawing/2014/main" id="{FD211B86-8358-4326-042E-576B67B4DCD8}"/>
              </a:ext>
            </a:extLst>
          </p:cNvPr>
          <p:cNvSpPr txBox="1"/>
          <p:nvPr/>
        </p:nvSpPr>
        <p:spPr>
          <a:xfrm>
            <a:off x="3229709" y="4638129"/>
            <a:ext cx="3001109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 메인 화면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개의 메뉴 구성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측정 페이지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분석 페이지 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가이드 페이지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마이페이지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0EF0D75B-DDE3-F64B-A3F2-7DF2F64AF05C}"/>
              </a:ext>
            </a:extLst>
          </p:cNvPr>
          <p:cNvSpPr txBox="1"/>
          <p:nvPr/>
        </p:nvSpPr>
        <p:spPr>
          <a:xfrm>
            <a:off x="9144000" y="4547050"/>
            <a:ext cx="3359356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측정페이지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운동 사진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설명 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측정부분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소요시간</a:t>
            </a:r>
            <a:r>
              <a:rPr lang="en-US" altLang="ko-KR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횟수 등의 정보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구체적인 운동방법 및 주의사항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A514670-B315-C3C3-1B64-A769BAB504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623" y="2561390"/>
            <a:ext cx="2954399" cy="6401198"/>
          </a:xfrm>
          <a:prstGeom prst="rect">
            <a:avLst/>
          </a:prstGeom>
        </p:spPr>
      </p:pic>
      <p:sp>
        <p:nvSpPr>
          <p:cNvPr id="12" name="TextBox 34">
            <a:extLst>
              <a:ext uri="{FF2B5EF4-FFF2-40B4-BE49-F238E27FC236}">
                <a16:creationId xmlns:a16="http://schemas.microsoft.com/office/drawing/2014/main" id="{0E7980BF-6FAD-8F36-2F15-1E50819DC297}"/>
              </a:ext>
            </a:extLst>
          </p:cNvPr>
          <p:cNvSpPr txBox="1"/>
          <p:nvPr/>
        </p:nvSpPr>
        <p:spPr>
          <a:xfrm>
            <a:off x="15497022" y="4532120"/>
            <a:ext cx="3359356" cy="45574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마이페이지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일자별 운동기록 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</a:t>
            </a:r>
            <a:r>
              <a:rPr lang="ko-KR" altLang="en-US" sz="3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운동별</a:t>
            </a:r>
            <a:r>
              <a:rPr lang="ko-KR" altLang="en-US" sz="3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등급 상황</a:t>
            </a: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endParaRPr lang="en-US" altLang="ko-KR" sz="3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1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8544D-983D-C71E-E1B0-0D692EE2B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D16E49-F573-0754-ED2D-F50CF03F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6714DB-2B74-DC30-D253-B5AA65933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D91604D-20AD-3692-EDE6-63553F7A6D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7D9E927-63FD-3459-DA50-36A2C7E3AB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470EEEF-9CD9-586D-A80A-C61CB916E4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19">
            <a:extLst>
              <a:ext uri="{FF2B5EF4-FFF2-40B4-BE49-F238E27FC236}">
                <a16:creationId xmlns:a16="http://schemas.microsoft.com/office/drawing/2014/main" id="{2958080E-AAAC-284E-7274-65AF4169D97A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4358C062-60BA-5A74-0422-69B86018C5C4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3F764B38-5DCB-5253-9413-70948A53C099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시연 영상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pic>
        <p:nvPicPr>
          <p:cNvPr id="4" name="KakaoTalk_20241109_032535664 (1)">
            <a:hlinkClick r:id="" action="ppaction://media"/>
            <a:extLst>
              <a:ext uri="{FF2B5EF4-FFF2-40B4-BE49-F238E27FC236}">
                <a16:creationId xmlns:a16="http://schemas.microsoft.com/office/drawing/2014/main" id="{50C6495A-A04B-854F-1847-466C84BCC8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86150" y="2413000"/>
            <a:ext cx="11315700" cy="6678118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C0B837C3-E0D2-D339-F518-9487BE0A20A0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385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8544D-983D-C71E-E1B0-0D692EE2B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D16E49-F573-0754-ED2D-F50CF03F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6714DB-2B74-DC30-D253-B5AA6593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D91604D-20AD-3692-EDE6-63553F7A6D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7D9E927-63FD-3459-DA50-36A2C7E3AB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470EEEF-9CD9-586D-A80A-C61CB916E4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19">
            <a:extLst>
              <a:ext uri="{FF2B5EF4-FFF2-40B4-BE49-F238E27FC236}">
                <a16:creationId xmlns:a16="http://schemas.microsoft.com/office/drawing/2014/main" id="{2958080E-AAAC-284E-7274-65AF4169D97A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4358C062-60BA-5A74-0422-69B86018C5C4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3F764B38-5DCB-5253-9413-70948A53C099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개선사항 및 아쉬웠던 점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7B9E570B-B416-245A-AD3C-E8CD0B811D35}"/>
              </a:ext>
            </a:extLst>
          </p:cNvPr>
          <p:cNvSpPr txBox="1"/>
          <p:nvPr/>
        </p:nvSpPr>
        <p:spPr>
          <a:xfrm>
            <a:off x="954298" y="2413000"/>
            <a:ext cx="16571702" cy="650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근전도 센서의 사용</a:t>
            </a:r>
            <a:endParaRPr lang="en-US" altLang="ko-KR" sz="4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센서를 이용한 개발을 </a:t>
            </a: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목표</a:t>
            </a:r>
            <a:r>
              <a:rPr lang="ko-KR" altLang="en-US" sz="40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잡고 근전도 센서의 사용도 계획하였으나 스마트폰 카메라와 다르게 근전도 센서는 상용화 되어 있지 않음 </a:t>
            </a:r>
            <a:endParaRPr lang="en-US" altLang="ko-KR" sz="40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 데이터 기준 선정에만 사용하였는데 추가적으로 근육의 긴장도나 피로도 등을 측정한다면 더욱 </a:t>
            </a: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효과적인 분석이 될 것</a:t>
            </a:r>
            <a:endParaRPr lang="en-US" altLang="ko-KR" sz="40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40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거리와 길이 측정</a:t>
            </a:r>
            <a:endParaRPr lang="en-US" altLang="ko-KR" sz="40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1028700" lvl="1" indent="-5715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거리 및 길이측정에 있어서 필요한 </a:t>
            </a:r>
            <a:r>
              <a:rPr lang="ko-KR" altLang="en-US" sz="40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라이더센서</a:t>
            </a:r>
            <a:r>
              <a:rPr lang="en-US" altLang="ko-KR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(LiDAR)</a:t>
            </a: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탑재여부가 기종마다 다르고</a:t>
            </a:r>
            <a:r>
              <a:rPr lang="en-US" altLang="ko-KR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40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추가적인 개발에 있어 시간이 부족하여 운동 일부 변형한 것에 아쉬움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</a:rPr>
              <a:t>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9C59A7C7-E8B2-2D15-E2EB-BAC9EFC9B03E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8152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D7E4B-18E2-C94F-9AA4-E7BA5FEB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182880"/>
            <a:ext cx="18580100" cy="1047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07036-490C-59C1-9F77-52812BA0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grpSp>
        <p:nvGrpSpPr>
          <p:cNvPr id="5" name="Group 10">
            <a:extLst>
              <a:ext uri="{FF2B5EF4-FFF2-40B4-BE49-F238E27FC236}">
                <a16:creationId xmlns:a16="http://schemas.microsoft.com/office/drawing/2014/main" id="{B2391719-2178-6DC4-F6CB-2FC02644E9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D472EF16-0A3C-B8BF-2E22-6A34E34C50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id="{1F99F333-65B9-8989-061B-5B22524746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887903F4-5FC1-F55A-6E57-6FA53CE8E10E}"/>
              </a:ext>
            </a:extLst>
          </p:cNvPr>
          <p:cNvSpPr txBox="1"/>
          <p:nvPr/>
        </p:nvSpPr>
        <p:spPr>
          <a:xfrm>
            <a:off x="7359650" y="4531360"/>
            <a:ext cx="32766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dirty="0">
                <a:solidFill>
                  <a:srgbClr val="F7EFE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감사합니다</a:t>
            </a:r>
            <a:endParaRPr lang="en-US" altLang="ko-KR" sz="5400" dirty="0">
              <a:solidFill>
                <a:srgbClr val="F7EFE2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lvl="0" algn="r">
              <a:lnSpc>
                <a:spcPct val="99600"/>
              </a:lnSpc>
            </a:pPr>
            <a:endParaRPr lang="en-US" sz="2200" b="0" i="0" u="none" strike="noStrike" dirty="0">
              <a:solidFill>
                <a:srgbClr val="F7EFE2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5A5C463C-B245-8793-1D86-61675D037FDF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3771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3937000"/>
            <a:ext cx="70993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1F1F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4400" y="2882900"/>
            <a:ext cx="5499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팀명</a:t>
            </a:r>
            <a:r>
              <a:rPr lang="en-US" sz="3000" b="0" i="0" u="none" strike="noStrike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: </a:t>
            </a:r>
            <a:r>
              <a:rPr lang="ko-KR" altLang="en-US" sz="3000" b="0" i="0" u="none" strike="noStrike" dirty="0" err="1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엄블랑호다</a:t>
            </a:r>
            <a:endParaRPr lang="ko-KR" sz="3000" b="0" i="0" u="none" strike="noStrike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0000" y="7975600"/>
            <a:ext cx="7315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</a:t>
            </a:r>
            <a:r>
              <a:rPr lang="ko-KR" altLang="en-US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엄청나다</a:t>
            </a:r>
            <a:r>
              <a:rPr lang="en-US" alt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’ </a:t>
            </a:r>
            <a:r>
              <a:rPr lang="ko-KR" altLang="en-US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는 뜻의 제주방언 입니다</a:t>
            </a:r>
            <a:r>
              <a:rPr lang="en-US" alt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500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엄청나게 도움이 되어보자는 포부를 갖고 시작했습니다</a:t>
            </a:r>
            <a:r>
              <a:rPr lang="en-US" altLang="ko-KR" sz="2500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  <a:endParaRPr lang="en-US" sz="2500" b="0" i="0" u="none" strike="noStrike" spc="-100" dirty="0">
              <a:solidFill>
                <a:srgbClr val="15704D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259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팀명</a:t>
            </a:r>
            <a:r>
              <a:rPr 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소개</a:t>
            </a:r>
            <a:r>
              <a:rPr 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및</a:t>
            </a:r>
            <a:r>
              <a:rPr 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의미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3AE730-4C18-7C5D-5622-5C705444F5B9}"/>
              </a:ext>
            </a:extLst>
          </p:cNvPr>
          <p:cNvGrpSpPr/>
          <p:nvPr/>
        </p:nvGrpSpPr>
        <p:grpSpPr>
          <a:xfrm>
            <a:off x="10375061" y="2628900"/>
            <a:ext cx="3048000" cy="2247900"/>
            <a:chOff x="10375061" y="2667000"/>
            <a:chExt cx="3048000" cy="2247900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9E2B764A-3A7F-395F-D300-68715E05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0704423" y="2667000"/>
              <a:ext cx="2389277" cy="2247900"/>
            </a:xfrm>
            <a:prstGeom prst="rect">
              <a:avLst/>
            </a:prstGeom>
            <a:effectLst>
              <a:outerShdw blurRad="60893" dist="155304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10375061" y="3111500"/>
              <a:ext cx="30480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800" b="0" i="0" u="none" strike="noStrike" spc="-100" dirty="0" err="1">
                  <a:solidFill>
                    <a:srgbClr val="15704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기원준</a:t>
              </a:r>
              <a:endParaRPr lang="ko-KR" sz="2800" b="0" i="0" u="none" strike="noStrike" spc="-1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40161" y="3799639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융합전자공학과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CE68DFC2-92DF-2703-9E76-617E7C3EBE47}"/>
                </a:ext>
              </a:extLst>
            </p:cNvPr>
            <p:cNvSpPr txBox="1"/>
            <p:nvPr/>
          </p:nvSpPr>
          <p:spPr>
            <a:xfrm>
              <a:off x="10540161" y="4254834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altLang="ko-KR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201910885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65873D6-99DB-5295-B0B6-2E4119D15FCC}"/>
              </a:ext>
            </a:extLst>
          </p:cNvPr>
          <p:cNvGrpSpPr/>
          <p:nvPr/>
        </p:nvGrpSpPr>
        <p:grpSpPr>
          <a:xfrm>
            <a:off x="13862051" y="2637589"/>
            <a:ext cx="3048000" cy="2247900"/>
            <a:chOff x="10375061" y="2667000"/>
            <a:chExt cx="3048000" cy="2247900"/>
          </a:xfrm>
        </p:grpSpPr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F1EB0361-87F2-DE7E-2F73-7FBD754B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0704423" y="2667000"/>
              <a:ext cx="2389277" cy="2247900"/>
            </a:xfrm>
            <a:prstGeom prst="rect">
              <a:avLst/>
            </a:prstGeom>
            <a:effectLst>
              <a:outerShdw blurRad="60893" dist="155304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886217D0-D200-2447-CE01-D900537E287A}"/>
                </a:ext>
              </a:extLst>
            </p:cNvPr>
            <p:cNvSpPr txBox="1"/>
            <p:nvPr/>
          </p:nvSpPr>
          <p:spPr>
            <a:xfrm>
              <a:off x="10375061" y="3111500"/>
              <a:ext cx="30480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800" b="0" i="0" u="none" strike="noStrike" spc="-100" dirty="0">
                  <a:solidFill>
                    <a:srgbClr val="15704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김대원</a:t>
              </a:r>
              <a:endParaRPr lang="ko-KR" sz="2800" b="0" i="0" u="none" strike="noStrike" spc="-1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2ED9AB67-E129-D6A0-7263-AEE31D53F581}"/>
                </a:ext>
              </a:extLst>
            </p:cNvPr>
            <p:cNvSpPr txBox="1"/>
            <p:nvPr/>
          </p:nvSpPr>
          <p:spPr>
            <a:xfrm>
              <a:off x="10540161" y="3799639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융합전자공학과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F147704A-BD33-DC3F-4F20-787F83E2AAC6}"/>
                </a:ext>
              </a:extLst>
            </p:cNvPr>
            <p:cNvSpPr txBox="1"/>
            <p:nvPr/>
          </p:nvSpPr>
          <p:spPr>
            <a:xfrm>
              <a:off x="10540161" y="4254834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altLang="ko-KR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201910886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F6F885-BB10-8B23-B10C-B8D9DBEF567F}"/>
              </a:ext>
            </a:extLst>
          </p:cNvPr>
          <p:cNvGrpSpPr/>
          <p:nvPr/>
        </p:nvGrpSpPr>
        <p:grpSpPr>
          <a:xfrm>
            <a:off x="10364699" y="5786856"/>
            <a:ext cx="3048000" cy="2247900"/>
            <a:chOff x="10375061" y="2667000"/>
            <a:chExt cx="3048000" cy="2247900"/>
          </a:xfrm>
        </p:grpSpPr>
        <p:pic>
          <p:nvPicPr>
            <p:cNvPr id="38" name="Picture 5">
              <a:extLst>
                <a:ext uri="{FF2B5EF4-FFF2-40B4-BE49-F238E27FC236}">
                  <a16:creationId xmlns:a16="http://schemas.microsoft.com/office/drawing/2014/main" id="{360955EC-068A-1605-F13D-445E23480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0704423" y="2667000"/>
              <a:ext cx="2389277" cy="2247900"/>
            </a:xfrm>
            <a:prstGeom prst="rect">
              <a:avLst/>
            </a:prstGeom>
            <a:effectLst>
              <a:outerShdw blurRad="60893" dist="155304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9" name="TextBox 14">
              <a:extLst>
                <a:ext uri="{FF2B5EF4-FFF2-40B4-BE49-F238E27FC236}">
                  <a16:creationId xmlns:a16="http://schemas.microsoft.com/office/drawing/2014/main" id="{88520E14-88D8-5FD2-F62E-2885DED00877}"/>
                </a:ext>
              </a:extLst>
            </p:cNvPr>
            <p:cNvSpPr txBox="1"/>
            <p:nvPr/>
          </p:nvSpPr>
          <p:spPr>
            <a:xfrm>
              <a:off x="10375061" y="3111500"/>
              <a:ext cx="30480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800" b="0" i="0" u="none" strike="noStrike" spc="-100" dirty="0">
                  <a:solidFill>
                    <a:srgbClr val="15704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박태현</a:t>
              </a:r>
              <a:endParaRPr lang="ko-KR" sz="2800" b="0" i="0" u="none" strike="noStrike" spc="-1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96C35AE4-9531-8982-2326-58C4FFF22C47}"/>
                </a:ext>
              </a:extLst>
            </p:cNvPr>
            <p:cNvSpPr txBox="1"/>
            <p:nvPr/>
          </p:nvSpPr>
          <p:spPr>
            <a:xfrm>
              <a:off x="10540161" y="3799639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융합전자공학과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428B0CF8-EFC3-FBDA-A8B2-ABFBCB755F01}"/>
                </a:ext>
              </a:extLst>
            </p:cNvPr>
            <p:cNvSpPr txBox="1"/>
            <p:nvPr/>
          </p:nvSpPr>
          <p:spPr>
            <a:xfrm>
              <a:off x="10540161" y="4254834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altLang="ko-KR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201910898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A56AF-03FD-B6A3-4F71-11C565BBC6BA}"/>
              </a:ext>
            </a:extLst>
          </p:cNvPr>
          <p:cNvGrpSpPr/>
          <p:nvPr/>
        </p:nvGrpSpPr>
        <p:grpSpPr>
          <a:xfrm>
            <a:off x="13851689" y="5795545"/>
            <a:ext cx="3048000" cy="2247900"/>
            <a:chOff x="10375061" y="2667000"/>
            <a:chExt cx="3048000" cy="2247900"/>
          </a:xfrm>
        </p:grpSpPr>
        <p:pic>
          <p:nvPicPr>
            <p:cNvPr id="43" name="Picture 5">
              <a:extLst>
                <a:ext uri="{FF2B5EF4-FFF2-40B4-BE49-F238E27FC236}">
                  <a16:creationId xmlns:a16="http://schemas.microsoft.com/office/drawing/2014/main" id="{96BAA71C-CD80-6513-939D-0491E0C23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0704423" y="2667000"/>
              <a:ext cx="2389277" cy="2247900"/>
            </a:xfrm>
            <a:prstGeom prst="rect">
              <a:avLst/>
            </a:prstGeom>
            <a:effectLst>
              <a:outerShdw blurRad="60893" dist="155304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EA940FE2-37F3-508B-44AB-0712FCEFFAD8}"/>
                </a:ext>
              </a:extLst>
            </p:cNvPr>
            <p:cNvSpPr txBox="1"/>
            <p:nvPr/>
          </p:nvSpPr>
          <p:spPr>
            <a:xfrm>
              <a:off x="10375061" y="3111500"/>
              <a:ext cx="30480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800" b="0" i="0" u="none" strike="noStrike" spc="-100" dirty="0">
                  <a:solidFill>
                    <a:srgbClr val="15704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황인성</a:t>
              </a:r>
              <a:endParaRPr lang="ko-KR" sz="2800" b="0" i="0" u="none" strike="noStrike" spc="-1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CE72A14-2B0C-8AAE-9120-D7F93B996156}"/>
                </a:ext>
              </a:extLst>
            </p:cNvPr>
            <p:cNvSpPr txBox="1"/>
            <p:nvPr/>
          </p:nvSpPr>
          <p:spPr>
            <a:xfrm>
              <a:off x="10540161" y="3799639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융합전자공학과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5A6B88FF-99F7-3882-6A8E-65A6BF897F9F}"/>
                </a:ext>
              </a:extLst>
            </p:cNvPr>
            <p:cNvSpPr txBox="1"/>
            <p:nvPr/>
          </p:nvSpPr>
          <p:spPr>
            <a:xfrm>
              <a:off x="10540161" y="4254834"/>
              <a:ext cx="2717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altLang="ko-KR" sz="2500" b="0" i="0" u="none" strike="noStrike" spc="-100" dirty="0">
                  <a:solidFill>
                    <a:srgbClr val="15704D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201910914</a:t>
              </a:r>
              <a:endParaRPr lang="ko-KR" sz="2500" b="0" i="0" u="none" strike="noStrike" spc="-100" dirty="0">
                <a:solidFill>
                  <a:srgbClr val="15704D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47" name="TextBox 18">
            <a:extLst>
              <a:ext uri="{FF2B5EF4-FFF2-40B4-BE49-F238E27FC236}">
                <a16:creationId xmlns:a16="http://schemas.microsoft.com/office/drawing/2014/main" id="{3B229EAC-4241-92F4-A667-01519140A490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4BA0FA4C-E57B-D42C-F050-440D12E1286C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203700"/>
            <a:ext cx="5765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6019800"/>
            <a:ext cx="5803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22098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41910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930400" y="6007100"/>
            <a:ext cx="762000" cy="18542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</a:t>
            </a:r>
            <a:r>
              <a:rPr 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0600" y="2781300"/>
            <a:ext cx="3530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2023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12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~ 2024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(11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6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8700" y="5133139"/>
            <a:ext cx="3492500" cy="6199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2~4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500" spc="-200" dirty="0" err="1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캡스톤</a:t>
            </a: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디자인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수업</a:t>
            </a:r>
            <a:endParaRPr lang="ko-KR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8600" y="48768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빈도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8700" y="6578600"/>
            <a:ext cx="36830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86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목표</a:t>
            </a:r>
            <a:endParaRPr lang="ko-KR" sz="3000" b="0" i="0" u="none" strike="noStrike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</a:t>
            </a:r>
            <a:endParaRPr lang="en-US" sz="2200" b="0" i="0" u="none" strike="noStrike" dirty="0">
              <a:solidFill>
                <a:srgbClr val="F7EFE2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8DCF6EFE-3DB3-D6CD-206A-242F1CF048CE}"/>
              </a:ext>
            </a:extLst>
          </p:cNvPr>
          <p:cNvSpPr txBox="1"/>
          <p:nvPr/>
        </p:nvSpPr>
        <p:spPr>
          <a:xfrm>
            <a:off x="3568700" y="4552950"/>
            <a:ext cx="2857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 </a:t>
            </a:r>
            <a:r>
              <a:rPr lang="en-US" altLang="ko-KR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148CC5A9-909D-EF18-0692-620490BF4AA8}"/>
              </a:ext>
            </a:extLst>
          </p:cNvPr>
          <p:cNvSpPr txBox="1"/>
          <p:nvPr/>
        </p:nvSpPr>
        <p:spPr>
          <a:xfrm>
            <a:off x="3546642" y="6624387"/>
            <a:ext cx="3492500" cy="15163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우리가 일상에서 쉽게 접할 수 있는 센서를 이용하여 운동에 대한 접근성 향상</a:t>
            </a:r>
            <a:endParaRPr lang="ko-KR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4" name="그림 23" descr="사람, 의류, 야외, 모자이(가) 표시된 사진&#10;&#10;자동 생성된 설명">
            <a:extLst>
              <a:ext uri="{FF2B5EF4-FFF2-40B4-BE49-F238E27FC236}">
                <a16:creationId xmlns:a16="http://schemas.microsoft.com/office/drawing/2014/main" id="{93F596E0-0026-0EF2-CAF6-682DE464A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27350"/>
            <a:ext cx="8411749" cy="5010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546600" y="-419100"/>
            <a:ext cx="762000" cy="70993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46800" y="5829300"/>
            <a:ext cx="5994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12966700" y="-419100"/>
            <a:ext cx="762000" cy="7099300"/>
          </a:xfrm>
          <a:prstGeom prst="rect">
            <a:avLst/>
          </a:prstGeom>
          <a:effectLst>
            <a:outerShdw blurRad="5783" dist="70338" dir="8100000">
              <a:srgbClr val="000000">
                <a:alpha val="1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문제 </a:t>
            </a:r>
            <a:r>
              <a:rPr lang="ko-KR" altLang="en-US" sz="60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인식</a:t>
            </a:r>
            <a:r>
              <a:rPr lang="ko-KR" altLang="en-US" sz="6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및 프로젝트 필요성</a:t>
            </a:r>
            <a:endParaRPr lang="ko-KR" sz="60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36900" y="2882900"/>
            <a:ext cx="3594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문제 인식</a:t>
            </a:r>
            <a:endParaRPr lang="ko-KR" sz="3000" b="0" i="0" u="none" strike="noStrike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44200" y="2882900"/>
            <a:ext cx="519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프로젝트 필요성</a:t>
            </a:r>
            <a:endParaRPr lang="ko-KR" sz="3000" b="0" i="0" u="none" strike="noStrike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2249" y="4127502"/>
            <a:ext cx="1873250" cy="5571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b="0" i="0" u="none" strike="noStrike" spc="-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문제 인식 배경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249" y="4833689"/>
            <a:ext cx="6870700" cy="2933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유튜브나 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SNS 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등을 통해 쉽게 운동을 접하고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체육시설을 이용해 운동을 배울 수 있는 젊은 층과 다르게 노인계층에서는 소외를 느낄 수 있음을 인지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98050" y="4127501"/>
            <a:ext cx="1301750" cy="5571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필요성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73987" y="4833689"/>
            <a:ext cx="6870700" cy="26497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우리 주변에서 쉽게 볼 수 있는 센서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스마트폰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활용하여 소외된 계층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(SFT)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이나 운동기록이 필요한 사람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국민체력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100)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들에게 각자에게 맞는 방식으로 사용할 수 있도록 제공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CABA8C1-CFFE-3ED6-D9FE-50BA78429F78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B99973AD-76DA-6135-38C4-EA7C8ED103F8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84300" y="2768600"/>
            <a:ext cx="7594600" cy="6057900"/>
          </a:xfrm>
          <a:prstGeom prst="rect">
            <a:avLst/>
          </a:prstGeom>
          <a:effectLst>
            <a:outerShdw blurRad="137301" dist="233204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4800600" y="1028700"/>
            <a:ext cx="762000" cy="51308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296400" y="2768600"/>
            <a:ext cx="7594600" cy="6057900"/>
          </a:xfrm>
          <a:prstGeom prst="rect">
            <a:avLst/>
          </a:prstGeom>
          <a:effectLst>
            <a:outerShdw blurRad="137301" dist="233204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12712700" y="1028700"/>
            <a:ext cx="762000" cy="51308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9994900" y="6388100"/>
            <a:ext cx="6172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대상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479800" y="3340100"/>
            <a:ext cx="331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노인</a:t>
            </a:r>
            <a:endParaRPr lang="ko-KR" sz="30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92491" y="4371975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운동 목적 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2491" y="6981826"/>
            <a:ext cx="6261100" cy="10786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운동능력에 따라 합격</a:t>
            </a:r>
            <a:r>
              <a:rPr lang="en-US" altLang="ko-KR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불합격의 결과가 제공되는</a:t>
            </a:r>
            <a:endParaRPr lang="en-US" altLang="ko-KR" sz="25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SFT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기준으로 선정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31550" y="3340100"/>
            <a:ext cx="392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운동기록이 필요한 사람</a:t>
            </a:r>
            <a:endParaRPr lang="ko-KR" sz="3000" b="0" i="0" u="none" strike="noStrike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94900" y="4371975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운동 목적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17100" y="4981575"/>
            <a:ext cx="66167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체력검사 등의 대비가 필요한 대상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운동수준의 변화를 기록하여 운동능력 향상을 기대하는 대상</a:t>
            </a:r>
            <a:endParaRPr lang="en-US" altLang="ko-KR" sz="25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82200" y="65786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국민체력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100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94900" y="7181850"/>
            <a:ext cx="62611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지자체나 국방부 등에서 요구하는 등급 인증서인 국민체력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100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기준으로 선정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4B38BE11-5D67-4FC8-DFF2-6251301B77B0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22630E0E-ED41-54FB-C134-B166C2B48AE9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206553D3-906B-8807-BA6A-E2A77C4A9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032000" y="5892800"/>
            <a:ext cx="6172200" cy="12700"/>
          </a:xfrm>
          <a:prstGeom prst="rect">
            <a:avLst/>
          </a:prstGeom>
        </p:spPr>
      </p:pic>
      <p:sp>
        <p:nvSpPr>
          <p:cNvPr id="27" name="TextBox 21">
            <a:extLst>
              <a:ext uri="{FF2B5EF4-FFF2-40B4-BE49-F238E27FC236}">
                <a16:creationId xmlns:a16="http://schemas.microsoft.com/office/drawing/2014/main" id="{2E473D39-3923-F2CB-0392-98FD52A5ECED}"/>
              </a:ext>
            </a:extLst>
          </p:cNvPr>
          <p:cNvSpPr txBox="1"/>
          <p:nvPr/>
        </p:nvSpPr>
        <p:spPr>
          <a:xfrm>
            <a:off x="2108533" y="5053012"/>
            <a:ext cx="62611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일상생활에 기초한 체력향상을 필요로 하는 대상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4093E37A-C88D-F781-54AC-C5F383405FE1}"/>
              </a:ext>
            </a:extLst>
          </p:cNvPr>
          <p:cNvSpPr txBox="1"/>
          <p:nvPr/>
        </p:nvSpPr>
        <p:spPr>
          <a:xfrm>
            <a:off x="2056396" y="6244722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SFT(Senior Fitness Test)</a:t>
            </a:r>
            <a:endParaRPr lang="en-US" sz="25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05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E693A0FF-E3F5-2D03-BB74-CE4586326C9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ADDF1113-6B96-116C-5658-C7E3CAEDB0B4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53E7F47F-9AC1-FD9C-B717-9477987AA89F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8386334-DA19-BFB2-75BF-C0C52BD74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2325907"/>
            <a:ext cx="10947400" cy="67565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ACA10-3C48-1D5D-2BB6-4DFB803C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683379-525A-9D66-BBA9-9DB2468A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19BD17-B6D9-F594-57C8-6BBAA3E4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66F4D9F-6908-3EA1-37BA-C68BEAEA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EC736B4F-8F74-C17C-6BC7-8A3768141C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9021A1D-6F2B-CDFE-5B29-A241DAAF6E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952C255-D66C-E3B5-9B0E-2BE23E42BBE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9F75518-E05A-981C-D062-0FAEF7EE869A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06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ED57B9C4-8ECD-079D-6D16-DE3EF02B0A58}"/>
              </a:ext>
            </a:extLst>
          </p:cNvPr>
          <p:cNvSpPr txBox="1"/>
          <p:nvPr/>
        </p:nvSpPr>
        <p:spPr>
          <a:xfrm>
            <a:off x="2289935" y="2810390"/>
            <a:ext cx="4545166" cy="5805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디자인 및 기능 구성  컨셉 정의</a:t>
            </a:r>
            <a:endParaRPr lang="en-US" sz="33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30EBBD0B-9585-C7C7-75C1-FED469B448AB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0F69DEC2-F376-B913-288F-14EA47409EF7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6A135F66-001D-B7FA-DEEA-A10A9B3C6434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2DAA8D8-61BF-0775-9168-3F56CD714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612923"/>
            <a:ext cx="8915401" cy="6437053"/>
          </a:xfrm>
          <a:prstGeom prst="rect">
            <a:avLst/>
          </a:prstGeom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6746C5F4-04F2-683C-7656-3EA764AB824D}"/>
              </a:ext>
            </a:extLst>
          </p:cNvPr>
          <p:cNvSpPr txBox="1"/>
          <p:nvPr/>
        </p:nvSpPr>
        <p:spPr>
          <a:xfrm>
            <a:off x="450644" y="4154746"/>
            <a:ext cx="8159956" cy="47860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디자인 툴 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Figma 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 기반 툴로 운영체제 상관없이 작업가능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협업에 특화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모드로 인해 개발에 도움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다이어그램을 통해 필요한 기능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동작 정리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와이어프레임 제작으로 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UI/UX 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기능 컨셉 확정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최종 컨셉 확정 후 개발 진행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</a:rPr>
              <a:t>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2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EEA492-8E2C-5019-997E-46B01471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8310E6-0078-A9A2-4ACA-2E903B1F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C80B21-9AC8-007B-1F13-E6D86E71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B47304-E000-7018-0473-5C76F0F791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2F80ECAF-FD2E-FB70-697A-44C77A4731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FBE65E9-447D-3006-1586-8FEF31297C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204CDEB-1C88-920D-73E2-939FC76DCEF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EAB535F6-4F92-898F-2A14-A71B98549C71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07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B28EEEE-0BAC-48BE-F9A0-3A0A8241D9F3}"/>
              </a:ext>
            </a:extLst>
          </p:cNvPr>
          <p:cNvSpPr txBox="1"/>
          <p:nvPr/>
        </p:nvSpPr>
        <p:spPr>
          <a:xfrm>
            <a:off x="2289935" y="2810390"/>
            <a:ext cx="4545166" cy="5805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디자인 및 기능 구성  컨셉 정의</a:t>
            </a:r>
            <a:endParaRPr lang="en-US" sz="33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31588372-DEB9-B33E-9D6C-47433DDDC429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99594199-93AA-5199-BD8A-A76ADE9BB75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2FD1A0D5-9188-76F9-5CEF-37F20D9F03E9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F0B6F93D-DDC2-3DB6-A2B6-8F261DDA12F2}"/>
              </a:ext>
            </a:extLst>
          </p:cNvPr>
          <p:cNvSpPr txBox="1"/>
          <p:nvPr/>
        </p:nvSpPr>
        <p:spPr>
          <a:xfrm>
            <a:off x="450644" y="4154746"/>
            <a:ext cx="8159956" cy="47860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디자인 툴 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Figma 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 기반 툴로 운영체제 상관없이 작업가능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협업에 특화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모드로 인해 개발에 도움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다이어그램을 통해 필요한 기능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동작 정리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와이어프레임 제작으로 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UI/UX 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기능 컨셉 확정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최종 컨셉 확정 후 개발 진행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</a:rPr>
              <a:t>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540F9-344C-751C-DC1D-1E0374524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255" y="2628900"/>
            <a:ext cx="8363038" cy="59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3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ABC4B-6F66-AFAA-8061-7AE9411C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883AB4-3F85-A292-A576-3A2BA6E1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696FE0-2C37-EC3C-0F5A-B324F517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7971AF-EDAC-BCD7-E8D2-014DC6AA62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054519" y="-1080873"/>
            <a:ext cx="1015999" cy="8363037"/>
          </a:xfrm>
          <a:prstGeom prst="rect">
            <a:avLst/>
          </a:prstGeom>
          <a:effectLst>
            <a:outerShdw blurRad="28833" dist="157063" dir="8100000">
              <a:srgbClr val="000000">
                <a:alpha val="10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CC8B3B2-A56E-4B57-A6E2-EBDD96AC9D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204DF0F-7E00-0E13-7962-89BB1A50D6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7A68631-0FE6-AB51-F0F6-CB4021DB64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BC3EAC7-34E5-A009-2C8C-7EC2DC6C860B}"/>
              </a:ext>
            </a:extLst>
          </p:cNvPr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LG Smart UI SemiBold" panose="020B0700000101010101" pitchFamily="50" charset="-127"/>
              </a:rPr>
              <a:t>08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546C0B5-4AF7-02E8-EDD7-AF2AE768E5F0}"/>
              </a:ext>
            </a:extLst>
          </p:cNvPr>
          <p:cNvSpPr txBox="1"/>
          <p:nvPr/>
        </p:nvSpPr>
        <p:spPr>
          <a:xfrm>
            <a:off x="2289935" y="2810390"/>
            <a:ext cx="4545166" cy="5805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300" spc="-200" dirty="0">
                <a:solidFill>
                  <a:srgbClr val="15704D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디자인 및 기능 구성  컨셉 정의</a:t>
            </a:r>
            <a:endParaRPr lang="en-US" sz="3300" b="0" i="0" u="none" strike="noStrike" spc="-200" dirty="0">
              <a:solidFill>
                <a:srgbClr val="15704D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8E586DB1-8102-6FBE-BFD4-BFE84E2939D4}"/>
              </a:ext>
            </a:extLst>
          </p:cNvPr>
          <p:cNvSpPr txBox="1"/>
          <p:nvPr/>
        </p:nvSpPr>
        <p:spPr>
          <a:xfrm>
            <a:off x="140843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200" dirty="0" err="1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엄블랑호다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71F7EB49-6EFF-2D49-0000-AF68472D166C}"/>
              </a:ext>
            </a:extLst>
          </p:cNvPr>
          <p:cNvSpPr txBox="1"/>
          <p:nvPr/>
        </p:nvSpPr>
        <p:spPr>
          <a:xfrm>
            <a:off x="711200" y="2540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CAPSTONE</a:t>
            </a:r>
            <a:r>
              <a:rPr lang="ko-KR" altLang="en-US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200" dirty="0">
                <a:solidFill>
                  <a:srgbClr val="15704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DESIGN</a:t>
            </a:r>
            <a:endParaRPr lang="en-US" sz="2200" b="0" i="0" u="none" strike="noStrike" dirty="0">
              <a:solidFill>
                <a:srgbClr val="15704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66D8224-C964-3FE8-1BAB-CF240858EEFE}"/>
              </a:ext>
            </a:extLst>
          </p:cNvPr>
          <p:cNvSpPr txBox="1"/>
          <p:nvPr/>
        </p:nvSpPr>
        <p:spPr>
          <a:xfrm>
            <a:off x="4140200" y="1346200"/>
            <a:ext cx="10236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15704D"/>
                </a:solidFill>
                <a:latin typeface="Kigelia Light" panose="020B0502040204020203" pitchFamily="34" charset="0"/>
                <a:ea typeface="LG Smart UI Bold" panose="020B0800000101010101" pitchFamily="50" charset="-127"/>
                <a:cs typeface="Kigelia Light" panose="020B0502040204020203" pitchFamily="34" charset="0"/>
              </a:rPr>
              <a:t>프로젝트 진행과정</a:t>
            </a:r>
            <a:endParaRPr lang="ko-KR" sz="6000" b="0" i="0" u="none" strike="noStrike" dirty="0">
              <a:solidFill>
                <a:srgbClr val="15704D"/>
              </a:solidFill>
              <a:latin typeface="Kigelia Light" panose="020B0502040204020203" pitchFamily="34" charset="0"/>
              <a:ea typeface="LG Smart UI Bold" panose="020B0800000101010101" pitchFamily="50" charset="-127"/>
              <a:cs typeface="Kigelia Light" panose="020B0502040204020203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611967C9-A7E5-A365-62F5-E1CC41522AEB}"/>
              </a:ext>
            </a:extLst>
          </p:cNvPr>
          <p:cNvSpPr txBox="1"/>
          <p:nvPr/>
        </p:nvSpPr>
        <p:spPr>
          <a:xfrm>
            <a:off x="450644" y="4154746"/>
            <a:ext cx="8159956" cy="47860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디자인 툴 </a:t>
            </a:r>
            <a:r>
              <a:rPr lang="en-US" altLang="ko-KR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Figma </a:t>
            </a: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  <a:endParaRPr lang="en-US" altLang="ko-KR" sz="3200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 기반 툴로 운영체제 상관없이 작업가능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협업에 특화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모드로 인해 개발에 도움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다이어그램을 통해 필요한 기능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동작 정리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와이어프레임 제작으로 </a:t>
            </a: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UI/UX </a:t>
            </a:r>
            <a:r>
              <a:rPr lang="ko-KR" altLang="en-US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기능 컨셉 확정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lvl="0" indent="-4572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200" spc="-200" dirty="0">
                <a:solidFill>
                  <a:srgbClr val="15704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최종 컨셉 확정 후 개발 진행</a:t>
            </a:r>
            <a:endParaRPr lang="en-US" altLang="ko-KR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spc="-200" dirty="0">
                <a:solidFill>
                  <a:srgbClr val="15704D"/>
                </a:solidFill>
                <a:latin typeface="LG Smart UI Regular" panose="020B0500000101010101" pitchFamily="50" charset="-127"/>
              </a:rPr>
              <a:t> </a:t>
            </a:r>
            <a:endParaRPr lang="en-US" sz="3200" b="0" i="0" u="none" strike="noStrike" spc="-200" dirty="0">
              <a:solidFill>
                <a:srgbClr val="15704D"/>
              </a:solidFill>
              <a:latin typeface="LG Smart UI Regular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2783F8-11BF-5674-8EE7-9197BDA8C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214" y="2400300"/>
            <a:ext cx="7962900" cy="67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4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804</Words>
  <Application>Microsoft Office PowerPoint</Application>
  <PresentationFormat>사용자 지정</PresentationFormat>
  <Paragraphs>222</Paragraphs>
  <Slides>19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LG Smart UI Bold</vt:lpstr>
      <vt:lpstr>맑은 고딕</vt:lpstr>
      <vt:lpstr>Wingdings</vt:lpstr>
      <vt:lpstr>LG Smart UI Light</vt:lpstr>
      <vt:lpstr>LG Smart UI SemiBold</vt:lpstr>
      <vt:lpstr>LG Smart UI Regular</vt:lpstr>
      <vt:lpstr>Calibri</vt:lpstr>
      <vt:lpstr>Arial</vt:lpstr>
      <vt:lpstr>Kigelia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박태현</cp:lastModifiedBy>
  <cp:revision>18</cp:revision>
  <dcterms:created xsi:type="dcterms:W3CDTF">2006-08-16T00:00:00Z</dcterms:created>
  <dcterms:modified xsi:type="dcterms:W3CDTF">2024-11-10T09:37:21Z</dcterms:modified>
</cp:coreProperties>
</file>